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3" r:id="rId1"/>
  </p:sldMasterIdLst>
  <p:notesMasterIdLst>
    <p:notesMasterId r:id="rId13"/>
  </p:notesMasterIdLst>
  <p:sldIdLst>
    <p:sldId id="256" r:id="rId2"/>
    <p:sldId id="257" r:id="rId3"/>
    <p:sldId id="259" r:id="rId4"/>
    <p:sldId id="292" r:id="rId5"/>
    <p:sldId id="293" r:id="rId6"/>
    <p:sldId id="260" r:id="rId7"/>
    <p:sldId id="289" r:id="rId8"/>
    <p:sldId id="290" r:id="rId9"/>
    <p:sldId id="291" r:id="rId10"/>
    <p:sldId id="284" r:id="rId11"/>
    <p:sldId id="282" r:id="rId12"/>
  </p:sldIdLst>
  <p:sldSz cx="9144000" cy="5143500" type="screen16x9"/>
  <p:notesSz cx="6797675" cy="9926638"/>
  <p:embeddedFontLst>
    <p:embeddedFont>
      <p:font typeface="Oswald" panose="020B0604020202020204" charset="-52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71EB"/>
    <a:srgbClr val="E6AF00"/>
    <a:srgbClr val="D6A300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BDB789-2A39-4930-AC28-9908D39E3038}">
  <a:tblStyle styleId="{D4BDB789-2A39-4930-AC28-9908D39E30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F85BC6B-3AED-4EBD-B94B-4913581DC58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7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D6C4DC-724D-467E-AA70-44586A3D7C1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75C61B8E-42B1-4FCD-9386-D1845D729DB4}">
      <dgm:prSet phldrT="[Текст]"/>
      <dgm:spPr/>
      <dgm:t>
        <a:bodyPr/>
        <a:lstStyle/>
        <a:p>
          <a:r>
            <a:rPr lang="ru-RU" dirty="0"/>
            <a:t>Подготовительный этап</a:t>
          </a:r>
        </a:p>
      </dgm:t>
    </dgm:pt>
    <dgm:pt modelId="{BC464ED4-D30B-477A-9634-790EA302D5F0}" type="parTrans" cxnId="{0A064247-AAFE-4592-8BDB-4600893D3AD9}">
      <dgm:prSet/>
      <dgm:spPr/>
      <dgm:t>
        <a:bodyPr/>
        <a:lstStyle/>
        <a:p>
          <a:endParaRPr lang="ru-RU"/>
        </a:p>
      </dgm:t>
    </dgm:pt>
    <dgm:pt modelId="{4D43F58E-3749-42FF-8D8E-AFEAD7A748AD}" type="sibTrans" cxnId="{0A064247-AAFE-4592-8BDB-4600893D3AD9}">
      <dgm:prSet/>
      <dgm:spPr/>
      <dgm:t>
        <a:bodyPr/>
        <a:lstStyle/>
        <a:p>
          <a:endParaRPr lang="ru-RU"/>
        </a:p>
      </dgm:t>
    </dgm:pt>
    <dgm:pt modelId="{D4C93F86-5A8C-42B5-9D60-6F6A74ABB81F}">
      <dgm:prSet phldrT="[Текст]"/>
      <dgm:spPr/>
      <dgm:t>
        <a:bodyPr/>
        <a:lstStyle/>
        <a:p>
          <a:r>
            <a:rPr lang="ru-RU" dirty="0"/>
            <a:t>Регистрация</a:t>
          </a:r>
        </a:p>
        <a:p>
          <a:r>
            <a:rPr lang="ru-RU" dirty="0"/>
            <a:t>Взаимодействие с родителями</a:t>
          </a:r>
        </a:p>
        <a:p>
          <a:r>
            <a:rPr lang="ru-RU" b="1" dirty="0">
              <a:solidFill>
                <a:schemeClr val="accent2">
                  <a:lumMod val="75000"/>
                </a:schemeClr>
              </a:solidFill>
            </a:rPr>
            <a:t>Обучающие семинары</a:t>
          </a:r>
        </a:p>
      </dgm:t>
    </dgm:pt>
    <dgm:pt modelId="{33582E0B-2844-4ED4-A655-CAC2BE36C9F1}" type="parTrans" cxnId="{23E40B1B-2DEC-423F-96B4-B0D13A22C0DE}">
      <dgm:prSet/>
      <dgm:spPr/>
      <dgm:t>
        <a:bodyPr/>
        <a:lstStyle/>
        <a:p>
          <a:endParaRPr lang="ru-RU"/>
        </a:p>
      </dgm:t>
    </dgm:pt>
    <dgm:pt modelId="{08B34D8E-9A0F-4E91-A237-252C9156C192}" type="sibTrans" cxnId="{23E40B1B-2DEC-423F-96B4-B0D13A22C0DE}">
      <dgm:prSet/>
      <dgm:spPr/>
      <dgm:t>
        <a:bodyPr/>
        <a:lstStyle/>
        <a:p>
          <a:endParaRPr lang="ru-RU"/>
        </a:p>
      </dgm:t>
    </dgm:pt>
    <dgm:pt modelId="{47C28811-8102-4748-88A0-7191E55F5E39}">
      <dgm:prSet phldrT="[Текст]"/>
      <dgm:spPr/>
      <dgm:t>
        <a:bodyPr/>
        <a:lstStyle/>
        <a:p>
          <a:r>
            <a:rPr lang="ru-RU" dirty="0"/>
            <a:t>Определение ресурсов</a:t>
          </a:r>
        </a:p>
      </dgm:t>
    </dgm:pt>
    <dgm:pt modelId="{531B65A8-0693-4B8C-8454-FAE147C81D45}" type="parTrans" cxnId="{85ABE60B-7619-4FB5-97F3-0988E4B05C95}">
      <dgm:prSet/>
      <dgm:spPr/>
      <dgm:t>
        <a:bodyPr/>
        <a:lstStyle/>
        <a:p>
          <a:endParaRPr lang="ru-RU"/>
        </a:p>
      </dgm:t>
    </dgm:pt>
    <dgm:pt modelId="{78A04CC2-880A-4287-8CE2-2910F34F2D8F}" type="sibTrans" cxnId="{85ABE60B-7619-4FB5-97F3-0988E4B05C95}">
      <dgm:prSet/>
      <dgm:spPr/>
      <dgm:t>
        <a:bodyPr/>
        <a:lstStyle/>
        <a:p>
          <a:endParaRPr lang="ru-RU"/>
        </a:p>
      </dgm:t>
    </dgm:pt>
    <dgm:pt modelId="{E72C314B-998E-44F0-B720-FD24131A29B0}">
      <dgm:prSet phldrT="[Текст]"/>
      <dgm:spPr/>
      <dgm:t>
        <a:bodyPr/>
        <a:lstStyle/>
        <a:p>
          <a:r>
            <a:rPr lang="ru-RU" dirty="0"/>
            <a:t>Апробация платформ</a:t>
          </a:r>
        </a:p>
        <a:p>
          <a:r>
            <a:rPr lang="ru-RU" dirty="0"/>
            <a:t>Выбор интернет ресурсов</a:t>
          </a:r>
        </a:p>
        <a:p>
          <a:r>
            <a:rPr lang="ru-RU" b="1" dirty="0">
              <a:solidFill>
                <a:schemeClr val="accent2">
                  <a:lumMod val="75000"/>
                </a:schemeClr>
              </a:solidFill>
            </a:rPr>
            <a:t>Содержательная модель </a:t>
          </a:r>
          <a:r>
            <a:rPr lang="ru-RU" b="1" dirty="0" err="1">
              <a:solidFill>
                <a:schemeClr val="accent2">
                  <a:lumMod val="75000"/>
                </a:schemeClr>
              </a:solidFill>
            </a:rPr>
            <a:t>дистанта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  <a:p>
          <a:endParaRPr lang="ru-RU" dirty="0"/>
        </a:p>
      </dgm:t>
    </dgm:pt>
    <dgm:pt modelId="{A56D449A-1D7E-449D-BADC-775F90AE896E}" type="parTrans" cxnId="{C6EEA587-F7E0-4193-A98D-E313DA094121}">
      <dgm:prSet/>
      <dgm:spPr/>
      <dgm:t>
        <a:bodyPr/>
        <a:lstStyle/>
        <a:p>
          <a:endParaRPr lang="ru-RU"/>
        </a:p>
      </dgm:t>
    </dgm:pt>
    <dgm:pt modelId="{BEA88B7C-B7B0-485C-8A64-946198DF8BB2}" type="sibTrans" cxnId="{C6EEA587-F7E0-4193-A98D-E313DA094121}">
      <dgm:prSet/>
      <dgm:spPr/>
      <dgm:t>
        <a:bodyPr/>
        <a:lstStyle/>
        <a:p>
          <a:endParaRPr lang="ru-RU"/>
        </a:p>
      </dgm:t>
    </dgm:pt>
    <dgm:pt modelId="{03C64C6E-311F-4763-96D7-4DB46827C5AE}">
      <dgm:prSet phldrT="[Текст]"/>
      <dgm:spPr/>
      <dgm:t>
        <a:bodyPr/>
        <a:lstStyle/>
        <a:p>
          <a:r>
            <a:rPr lang="ru-RU" dirty="0"/>
            <a:t>Модель </a:t>
          </a:r>
          <a:r>
            <a:rPr lang="ru-RU" dirty="0" err="1"/>
            <a:t>дистанта</a:t>
          </a:r>
          <a:endParaRPr lang="ru-RU" dirty="0"/>
        </a:p>
      </dgm:t>
    </dgm:pt>
    <dgm:pt modelId="{6C719DF5-0BA1-41D6-AB12-866D2ED2BF6A}" type="parTrans" cxnId="{0F47BD9F-5B39-4C45-A736-434CAC568A20}">
      <dgm:prSet/>
      <dgm:spPr/>
      <dgm:t>
        <a:bodyPr/>
        <a:lstStyle/>
        <a:p>
          <a:endParaRPr lang="ru-RU"/>
        </a:p>
      </dgm:t>
    </dgm:pt>
    <dgm:pt modelId="{81D5FE7C-91B1-4563-A316-68007F4367AB}" type="sibTrans" cxnId="{0F47BD9F-5B39-4C45-A736-434CAC568A20}">
      <dgm:prSet/>
      <dgm:spPr/>
      <dgm:t>
        <a:bodyPr/>
        <a:lstStyle/>
        <a:p>
          <a:endParaRPr lang="ru-RU"/>
        </a:p>
      </dgm:t>
    </dgm:pt>
    <dgm:pt modelId="{FB003379-6089-466F-8343-9C45F8E6F79E}">
      <dgm:prSet phldrT="[Текст]"/>
      <dgm:spPr/>
      <dgm:t>
        <a:bodyPr/>
        <a:lstStyle/>
        <a:p>
          <a:r>
            <a:rPr lang="ru-RU" dirty="0"/>
            <a:t>Режим </a:t>
          </a:r>
          <a:r>
            <a:rPr lang="ru-RU" dirty="0" err="1"/>
            <a:t>дистанта</a:t>
          </a:r>
          <a:endParaRPr lang="ru-RU" dirty="0"/>
        </a:p>
        <a:p>
          <a:r>
            <a:rPr lang="ru-RU" dirty="0"/>
            <a:t>Формат обратной связи</a:t>
          </a:r>
        </a:p>
        <a:p>
          <a:r>
            <a:rPr lang="ru-RU" dirty="0"/>
            <a:t>Инструкции для всех участников</a:t>
          </a:r>
        </a:p>
        <a:p>
          <a:endParaRPr lang="ru-RU" dirty="0"/>
        </a:p>
      </dgm:t>
    </dgm:pt>
    <dgm:pt modelId="{EF214C87-8A6D-47CB-B68E-DF193539DF2B}" type="parTrans" cxnId="{9947226A-E236-4FA0-8FDC-D477F666E31B}">
      <dgm:prSet/>
      <dgm:spPr/>
      <dgm:t>
        <a:bodyPr/>
        <a:lstStyle/>
        <a:p>
          <a:endParaRPr lang="ru-RU"/>
        </a:p>
      </dgm:t>
    </dgm:pt>
    <dgm:pt modelId="{5E3118B0-5FB8-4671-8272-1891BAD5F4B6}" type="sibTrans" cxnId="{9947226A-E236-4FA0-8FDC-D477F666E31B}">
      <dgm:prSet/>
      <dgm:spPr/>
      <dgm:t>
        <a:bodyPr/>
        <a:lstStyle/>
        <a:p>
          <a:endParaRPr lang="ru-RU"/>
        </a:p>
      </dgm:t>
    </dgm:pt>
    <dgm:pt modelId="{7CBF24F8-6F04-4051-BA70-136601619B83}">
      <dgm:prSet/>
      <dgm:spPr/>
      <dgm:t>
        <a:bodyPr/>
        <a:lstStyle/>
        <a:p>
          <a:r>
            <a:rPr lang="ru-RU" dirty="0"/>
            <a:t>Подготовка к введению</a:t>
          </a:r>
        </a:p>
      </dgm:t>
    </dgm:pt>
    <dgm:pt modelId="{2AF1B5BD-A5EF-4313-A572-B97CA1773EF7}" type="parTrans" cxnId="{5E079FC9-BFCF-407B-8187-6EB8D84CCBBB}">
      <dgm:prSet/>
      <dgm:spPr/>
      <dgm:t>
        <a:bodyPr/>
        <a:lstStyle/>
        <a:p>
          <a:endParaRPr lang="ru-RU"/>
        </a:p>
      </dgm:t>
    </dgm:pt>
    <dgm:pt modelId="{714D6A2F-57E1-46FA-8D9A-55A01280EADF}" type="sibTrans" cxnId="{5E079FC9-BFCF-407B-8187-6EB8D84CCBBB}">
      <dgm:prSet/>
      <dgm:spPr/>
      <dgm:t>
        <a:bodyPr/>
        <a:lstStyle/>
        <a:p>
          <a:endParaRPr lang="ru-RU"/>
        </a:p>
      </dgm:t>
    </dgm:pt>
    <dgm:pt modelId="{334903DC-2B42-4137-B5D2-11E549DC6A93}">
      <dgm:prSet/>
      <dgm:spPr/>
      <dgm:t>
        <a:bodyPr/>
        <a:lstStyle/>
        <a:p>
          <a:r>
            <a:rPr lang="ru-RU" dirty="0"/>
            <a:t>Запуск</a:t>
          </a:r>
        </a:p>
      </dgm:t>
    </dgm:pt>
    <dgm:pt modelId="{1B197F77-A039-4D1E-B7AF-D88E402DE335}" type="parTrans" cxnId="{B6B265DF-BDC1-4F05-8CE4-11B1BE08A7B8}">
      <dgm:prSet/>
      <dgm:spPr/>
      <dgm:t>
        <a:bodyPr/>
        <a:lstStyle/>
        <a:p>
          <a:endParaRPr lang="ru-RU"/>
        </a:p>
      </dgm:t>
    </dgm:pt>
    <dgm:pt modelId="{ADEA4C5E-9A8C-4BEC-9B76-50C28E77114C}" type="sibTrans" cxnId="{B6B265DF-BDC1-4F05-8CE4-11B1BE08A7B8}">
      <dgm:prSet/>
      <dgm:spPr/>
      <dgm:t>
        <a:bodyPr/>
        <a:lstStyle/>
        <a:p>
          <a:endParaRPr lang="ru-RU"/>
        </a:p>
      </dgm:t>
    </dgm:pt>
    <dgm:pt modelId="{1B360EEC-BA28-4542-9785-032EDF647B79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/>
            <a:t>Запуск</a:t>
          </a:r>
        </a:p>
        <a:p>
          <a:r>
            <a:rPr lang="ru-RU" dirty="0"/>
            <a:t>Обратная связь</a:t>
          </a:r>
        </a:p>
        <a:p>
          <a:r>
            <a:rPr lang="ru-RU" dirty="0"/>
            <a:t>Остановка-рефлексия</a:t>
          </a:r>
        </a:p>
      </dgm:t>
    </dgm:pt>
    <dgm:pt modelId="{0B5EC537-3586-4FF9-B45C-FD3160A8ED1B}" type="parTrans" cxnId="{DF3C3D40-32F6-4F0B-A350-E8E7C6E92659}">
      <dgm:prSet/>
      <dgm:spPr/>
      <dgm:t>
        <a:bodyPr/>
        <a:lstStyle/>
        <a:p>
          <a:endParaRPr lang="ru-RU"/>
        </a:p>
      </dgm:t>
    </dgm:pt>
    <dgm:pt modelId="{2EA3ED3C-7293-4910-9B21-16C174062449}" type="sibTrans" cxnId="{DF3C3D40-32F6-4F0B-A350-E8E7C6E92659}">
      <dgm:prSet/>
      <dgm:spPr/>
      <dgm:t>
        <a:bodyPr/>
        <a:lstStyle/>
        <a:p>
          <a:endParaRPr lang="ru-RU"/>
        </a:p>
      </dgm:t>
    </dgm:pt>
    <dgm:pt modelId="{8D29E0BC-FD29-4FD5-8A70-27468D6EA64A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4BD45507-225C-48C7-A698-66155014D8E1}" type="parTrans" cxnId="{7AEF296F-C579-459D-B578-54C73775B5A9}">
      <dgm:prSet/>
      <dgm:spPr/>
      <dgm:t>
        <a:bodyPr/>
        <a:lstStyle/>
        <a:p>
          <a:endParaRPr lang="ru-RU"/>
        </a:p>
      </dgm:t>
    </dgm:pt>
    <dgm:pt modelId="{8C6A8C49-03DD-4BC1-9191-A121846292EF}" type="sibTrans" cxnId="{7AEF296F-C579-459D-B578-54C73775B5A9}">
      <dgm:prSet/>
      <dgm:spPr/>
      <dgm:t>
        <a:bodyPr/>
        <a:lstStyle/>
        <a:p>
          <a:endParaRPr lang="ru-RU"/>
        </a:p>
      </dgm:t>
    </dgm:pt>
    <dgm:pt modelId="{D29D3731-EA70-4CAD-A551-ADB68DFD7FC4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E91EB617-87A4-4CD8-912C-8A2B850F8009}" type="parTrans" cxnId="{D69832CF-99C7-4C59-BDE1-060E4329C49B}">
      <dgm:prSet/>
      <dgm:spPr/>
      <dgm:t>
        <a:bodyPr/>
        <a:lstStyle/>
        <a:p>
          <a:endParaRPr lang="ru-RU"/>
        </a:p>
      </dgm:t>
    </dgm:pt>
    <dgm:pt modelId="{DE96ADA3-5435-459C-A7FD-39E22A6F3C4D}" type="sibTrans" cxnId="{D69832CF-99C7-4C59-BDE1-060E4329C49B}">
      <dgm:prSet/>
      <dgm:spPr/>
      <dgm:t>
        <a:bodyPr/>
        <a:lstStyle/>
        <a:p>
          <a:endParaRPr lang="ru-RU"/>
        </a:p>
      </dgm:t>
    </dgm:pt>
    <dgm:pt modelId="{E0D2704C-E425-4D36-950B-399BE1CF77A0}">
      <dgm:prSet custLinFactX="-428" custLinFactNeighborX="-100000" custLinFactNeighborY="-16973"/>
      <dgm:spPr/>
      <dgm:t>
        <a:bodyPr/>
        <a:lstStyle/>
        <a:p>
          <a:endParaRPr lang="ru-RU"/>
        </a:p>
      </dgm:t>
    </dgm:pt>
    <dgm:pt modelId="{4BF933E1-70DA-4887-9ACE-8887DF0BC7B9}" type="parTrans" cxnId="{AD2062D2-56C7-4108-AD70-C54E3AC5E7FD}">
      <dgm:prSet/>
      <dgm:spPr/>
      <dgm:t>
        <a:bodyPr/>
        <a:lstStyle/>
        <a:p>
          <a:endParaRPr lang="ru-RU"/>
        </a:p>
      </dgm:t>
    </dgm:pt>
    <dgm:pt modelId="{04FAA3E4-C0B9-4674-BC75-DBEFF201EB99}" type="sibTrans" cxnId="{AD2062D2-56C7-4108-AD70-C54E3AC5E7FD}">
      <dgm:prSet/>
      <dgm:spPr/>
      <dgm:t>
        <a:bodyPr/>
        <a:lstStyle/>
        <a:p>
          <a:endParaRPr lang="ru-RU"/>
        </a:p>
      </dgm:t>
    </dgm:pt>
    <dgm:pt modelId="{B3DAC701-1280-458A-BFCA-43A87719D527}">
      <dgm:prSet custLinFactX="-428" custLinFactNeighborX="-100000" custLinFactNeighborY="-16973"/>
      <dgm:spPr/>
      <dgm:t>
        <a:bodyPr/>
        <a:lstStyle/>
        <a:p>
          <a:endParaRPr lang="ru-RU"/>
        </a:p>
      </dgm:t>
    </dgm:pt>
    <dgm:pt modelId="{C07C847C-E950-4717-AA45-851D22033330}" type="parTrans" cxnId="{23230D71-0F82-4659-A03D-54DEDC3B6C03}">
      <dgm:prSet/>
      <dgm:spPr/>
      <dgm:t>
        <a:bodyPr/>
        <a:lstStyle/>
        <a:p>
          <a:endParaRPr lang="ru-RU"/>
        </a:p>
      </dgm:t>
    </dgm:pt>
    <dgm:pt modelId="{E2CD8015-8F24-4C45-87E7-B9CFB6639925}" type="sibTrans" cxnId="{23230D71-0F82-4659-A03D-54DEDC3B6C03}">
      <dgm:prSet/>
      <dgm:spPr/>
      <dgm:t>
        <a:bodyPr/>
        <a:lstStyle/>
        <a:p>
          <a:endParaRPr lang="ru-RU"/>
        </a:p>
      </dgm:t>
    </dgm:pt>
    <dgm:pt modelId="{E0D9AB08-47FF-4165-BD68-F1A0389D209D}">
      <dgm:prSet custLinFactX="-428" custLinFactNeighborX="-100000" custLinFactNeighborY="-16973"/>
      <dgm:spPr/>
      <dgm:t>
        <a:bodyPr/>
        <a:lstStyle/>
        <a:p>
          <a:endParaRPr lang="ru-RU"/>
        </a:p>
      </dgm:t>
    </dgm:pt>
    <dgm:pt modelId="{64023F9E-8245-43E7-B4C6-583221E49811}" type="parTrans" cxnId="{612309F2-B86A-4F4B-9BCF-2353BDFA2F3B}">
      <dgm:prSet/>
      <dgm:spPr/>
      <dgm:t>
        <a:bodyPr/>
        <a:lstStyle/>
        <a:p>
          <a:endParaRPr lang="ru-RU"/>
        </a:p>
      </dgm:t>
    </dgm:pt>
    <dgm:pt modelId="{BE024A27-B5D0-4C84-AC3F-F6BAAC179575}" type="sibTrans" cxnId="{612309F2-B86A-4F4B-9BCF-2353BDFA2F3B}">
      <dgm:prSet/>
      <dgm:spPr/>
      <dgm:t>
        <a:bodyPr/>
        <a:lstStyle/>
        <a:p>
          <a:endParaRPr lang="ru-RU"/>
        </a:p>
      </dgm:t>
    </dgm:pt>
    <dgm:pt modelId="{8C846C6E-4668-49D9-9D53-E4CCC7259A5C}">
      <dgm:prSet custLinFactX="-428" custLinFactNeighborX="-100000" custLinFactNeighborY="-16973"/>
      <dgm:spPr/>
      <dgm:t>
        <a:bodyPr/>
        <a:lstStyle/>
        <a:p>
          <a:endParaRPr lang="ru-RU"/>
        </a:p>
      </dgm:t>
    </dgm:pt>
    <dgm:pt modelId="{FC5305A9-B449-41C6-AF86-C407B3F2668B}" type="parTrans" cxnId="{316F3120-669B-4DD1-B2DF-00CAE38237DA}">
      <dgm:prSet/>
      <dgm:spPr/>
      <dgm:t>
        <a:bodyPr/>
        <a:lstStyle/>
        <a:p>
          <a:endParaRPr lang="ru-RU"/>
        </a:p>
      </dgm:t>
    </dgm:pt>
    <dgm:pt modelId="{AC5AE196-84F3-44BA-84AC-7D4593226AF0}" type="sibTrans" cxnId="{316F3120-669B-4DD1-B2DF-00CAE38237DA}">
      <dgm:prSet/>
      <dgm:spPr/>
      <dgm:t>
        <a:bodyPr/>
        <a:lstStyle/>
        <a:p>
          <a:endParaRPr lang="ru-RU"/>
        </a:p>
      </dgm:t>
    </dgm:pt>
    <dgm:pt modelId="{3618FD32-C1F5-4921-A067-6ADEE4682077}">
      <dgm:prSet custLinFactX="-428" custLinFactNeighborX="-100000" custLinFactNeighborY="-16973"/>
      <dgm:spPr/>
      <dgm:t>
        <a:bodyPr/>
        <a:lstStyle/>
        <a:p>
          <a:endParaRPr lang="ru-RU"/>
        </a:p>
      </dgm:t>
    </dgm:pt>
    <dgm:pt modelId="{FC075451-A8F5-4AB5-B7EE-459FFF75A926}" type="parTrans" cxnId="{F3019CA3-1754-4DF3-BFE7-304C71516189}">
      <dgm:prSet/>
      <dgm:spPr/>
      <dgm:t>
        <a:bodyPr/>
        <a:lstStyle/>
        <a:p>
          <a:endParaRPr lang="ru-RU"/>
        </a:p>
      </dgm:t>
    </dgm:pt>
    <dgm:pt modelId="{99588718-F1CE-486C-9784-91F688ECD1EB}" type="sibTrans" cxnId="{F3019CA3-1754-4DF3-BFE7-304C71516189}">
      <dgm:prSet/>
      <dgm:spPr/>
      <dgm:t>
        <a:bodyPr/>
        <a:lstStyle/>
        <a:p>
          <a:endParaRPr lang="ru-RU"/>
        </a:p>
      </dgm:t>
    </dgm:pt>
    <dgm:pt modelId="{D42EFF8E-3D53-4C1E-A60A-5CDEC6106034}">
      <dgm:prSet custLinFactX="-428" custLinFactNeighborX="-100000" custLinFactNeighborY="-16973"/>
      <dgm:spPr/>
      <dgm:t>
        <a:bodyPr/>
        <a:lstStyle/>
        <a:p>
          <a:endParaRPr lang="ru-RU"/>
        </a:p>
      </dgm:t>
    </dgm:pt>
    <dgm:pt modelId="{956D01D4-C598-4183-9286-4CE27373A62E}" type="parTrans" cxnId="{9931DDF0-5A8A-4C8A-9F37-1A6C27968273}">
      <dgm:prSet/>
      <dgm:spPr/>
      <dgm:t>
        <a:bodyPr/>
        <a:lstStyle/>
        <a:p>
          <a:endParaRPr lang="ru-RU"/>
        </a:p>
      </dgm:t>
    </dgm:pt>
    <dgm:pt modelId="{E2692B28-35D2-4E21-8C7A-1DE6010511D1}" type="sibTrans" cxnId="{9931DDF0-5A8A-4C8A-9F37-1A6C27968273}">
      <dgm:prSet/>
      <dgm:spPr/>
      <dgm:t>
        <a:bodyPr/>
        <a:lstStyle/>
        <a:p>
          <a:endParaRPr lang="ru-RU"/>
        </a:p>
      </dgm:t>
    </dgm:pt>
    <dgm:pt modelId="{370A07EC-CD17-4421-94A2-C27B0E338991}" type="pres">
      <dgm:prSet presAssocID="{DDD6C4DC-724D-467E-AA70-44586A3D7C1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B1B7206-E524-4DF3-BB3C-6080DEBE9B7D}" type="pres">
      <dgm:prSet presAssocID="{75C61B8E-42B1-4FCD-9386-D1845D729DB4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D27B7-F37E-4FD4-9AFA-8298DA351758}" type="pres">
      <dgm:prSet presAssocID="{75C61B8E-42B1-4FCD-9386-D1845D729DB4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1A013-749A-43DE-9ED6-C7038367FAFF}" type="pres">
      <dgm:prSet presAssocID="{47C28811-8102-4748-88A0-7191E55F5E39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DEC2B-C165-4B30-936B-8222BA1335BB}" type="pres">
      <dgm:prSet presAssocID="{47C28811-8102-4748-88A0-7191E55F5E39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FC308-1B9D-4302-8252-7CB7B275826A}" type="pres">
      <dgm:prSet presAssocID="{03C64C6E-311F-4763-96D7-4DB46827C5AE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B0EFB-77D5-4A78-9EA8-58EF78643DE2}" type="pres">
      <dgm:prSet presAssocID="{03C64C6E-311F-4763-96D7-4DB46827C5AE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84985-F84D-4055-93E2-FF695E355F62}" type="pres">
      <dgm:prSet presAssocID="{7CBF24F8-6F04-4051-BA70-136601619B83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BABEE-0AF6-4290-8C65-C70D031A3854}" type="pres">
      <dgm:prSet presAssocID="{334903DC-2B42-4137-B5D2-11E549DC6A93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1FDEB-BCF0-4E2A-A53B-554F56832A09}" type="pres">
      <dgm:prSet presAssocID="{334903DC-2B42-4137-B5D2-11E549DC6A93}" presName="childText5" presStyleLbl="solidAlignAcc1" presStyleIdx="3" presStyleCnt="4" custScaleX="91275" custLinFactNeighborX="1134" custLinFactNeighborY="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47226A-E236-4FA0-8FDC-D477F666E31B}" srcId="{03C64C6E-311F-4763-96D7-4DB46827C5AE}" destId="{FB003379-6089-466F-8343-9C45F8E6F79E}" srcOrd="0" destOrd="0" parTransId="{EF214C87-8A6D-47CB-B68E-DF193539DF2B}" sibTransId="{5E3118B0-5FB8-4671-8272-1891BAD5F4B6}"/>
    <dgm:cxn modelId="{1F88E2F4-4A7A-48F4-81C4-79A80ABFE6BC}" type="presOf" srcId="{47C28811-8102-4748-88A0-7191E55F5E39}" destId="{9631A013-749A-43DE-9ED6-C7038367FAFF}" srcOrd="0" destOrd="0" presId="urn:microsoft.com/office/officeart/2009/3/layout/IncreasingArrowsProcess"/>
    <dgm:cxn modelId="{AD2062D2-56C7-4108-AD70-C54E3AC5E7FD}" srcId="{DDD6C4DC-724D-467E-AA70-44586A3D7C13}" destId="{E0D2704C-E425-4D36-950B-399BE1CF77A0}" srcOrd="5" destOrd="0" parTransId="{4BF933E1-70DA-4887-9ACE-8887DF0BC7B9}" sibTransId="{04FAA3E4-C0B9-4674-BC75-DBEFF201EB99}"/>
    <dgm:cxn modelId="{CAB6C2FB-12DE-47F4-A4A7-AD4E0E3165FE}" type="presOf" srcId="{8D29E0BC-FD29-4FD5-8A70-27468D6EA64A}" destId="{0601FDEB-BCF0-4E2A-A53B-554F56832A09}" srcOrd="0" destOrd="1" presId="urn:microsoft.com/office/officeart/2009/3/layout/IncreasingArrowsProcess"/>
    <dgm:cxn modelId="{8209016E-FD9E-4BE1-BF42-E899C0C0E286}" type="presOf" srcId="{D4C93F86-5A8C-42B5-9D60-6F6A74ABB81F}" destId="{03ED27B7-F37E-4FD4-9AFA-8298DA351758}" srcOrd="0" destOrd="0" presId="urn:microsoft.com/office/officeart/2009/3/layout/IncreasingArrowsProcess"/>
    <dgm:cxn modelId="{B6B265DF-BDC1-4F05-8CE4-11B1BE08A7B8}" srcId="{DDD6C4DC-724D-467E-AA70-44586A3D7C13}" destId="{334903DC-2B42-4137-B5D2-11E549DC6A93}" srcOrd="4" destOrd="0" parTransId="{1B197F77-A039-4D1E-B7AF-D88E402DE335}" sibTransId="{ADEA4C5E-9A8C-4BEC-9B76-50C28E77114C}"/>
    <dgm:cxn modelId="{7AEF296F-C579-459D-B578-54C73775B5A9}" srcId="{334903DC-2B42-4137-B5D2-11E549DC6A93}" destId="{8D29E0BC-FD29-4FD5-8A70-27468D6EA64A}" srcOrd="1" destOrd="0" parTransId="{4BD45507-225C-48C7-A698-66155014D8E1}" sibTransId="{8C6A8C49-03DD-4BC1-9191-A121846292EF}"/>
    <dgm:cxn modelId="{0A064247-AAFE-4592-8BDB-4600893D3AD9}" srcId="{DDD6C4DC-724D-467E-AA70-44586A3D7C13}" destId="{75C61B8E-42B1-4FCD-9386-D1845D729DB4}" srcOrd="0" destOrd="0" parTransId="{BC464ED4-D30B-477A-9634-790EA302D5F0}" sibTransId="{4D43F58E-3749-42FF-8D8E-AFEAD7A748AD}"/>
    <dgm:cxn modelId="{9931DDF0-5A8A-4C8A-9F37-1A6C27968273}" srcId="{DDD6C4DC-724D-467E-AA70-44586A3D7C13}" destId="{D42EFF8E-3D53-4C1E-A60A-5CDEC6106034}" srcOrd="10" destOrd="0" parTransId="{956D01D4-C598-4183-9286-4CE27373A62E}" sibTransId="{E2692B28-35D2-4E21-8C7A-1DE6010511D1}"/>
    <dgm:cxn modelId="{F3019CA3-1754-4DF3-BFE7-304C71516189}" srcId="{DDD6C4DC-724D-467E-AA70-44586A3D7C13}" destId="{3618FD32-C1F5-4921-A067-6ADEE4682077}" srcOrd="9" destOrd="0" parTransId="{FC075451-A8F5-4AB5-B7EE-459FFF75A926}" sibTransId="{99588718-F1CE-486C-9784-91F688ECD1EB}"/>
    <dgm:cxn modelId="{612309F2-B86A-4F4B-9BCF-2353BDFA2F3B}" srcId="{DDD6C4DC-724D-467E-AA70-44586A3D7C13}" destId="{E0D9AB08-47FF-4165-BD68-F1A0389D209D}" srcOrd="7" destOrd="0" parTransId="{64023F9E-8245-43E7-B4C6-583221E49811}" sibTransId="{BE024A27-B5D0-4C84-AC3F-F6BAAC179575}"/>
    <dgm:cxn modelId="{B053D05C-3404-4633-87FC-A79B8B601C48}" type="presOf" srcId="{1B360EEC-BA28-4542-9785-032EDF647B79}" destId="{0601FDEB-BCF0-4E2A-A53B-554F56832A09}" srcOrd="0" destOrd="0" presId="urn:microsoft.com/office/officeart/2009/3/layout/IncreasingArrowsProcess"/>
    <dgm:cxn modelId="{5E079FC9-BFCF-407B-8187-6EB8D84CCBBB}" srcId="{DDD6C4DC-724D-467E-AA70-44586A3D7C13}" destId="{7CBF24F8-6F04-4051-BA70-136601619B83}" srcOrd="3" destOrd="0" parTransId="{2AF1B5BD-A5EF-4313-A572-B97CA1773EF7}" sibTransId="{714D6A2F-57E1-46FA-8D9A-55A01280EADF}"/>
    <dgm:cxn modelId="{BDD3E03D-CF1E-4819-BD77-645B3F9C57A8}" type="presOf" srcId="{D29D3731-EA70-4CAD-A551-ADB68DFD7FC4}" destId="{0601FDEB-BCF0-4E2A-A53B-554F56832A09}" srcOrd="0" destOrd="2" presId="urn:microsoft.com/office/officeart/2009/3/layout/IncreasingArrowsProcess"/>
    <dgm:cxn modelId="{9EF2DB1C-8D35-4964-B892-7B4750D108DF}" type="presOf" srcId="{E72C314B-998E-44F0-B720-FD24131A29B0}" destId="{F46DEC2B-C165-4B30-936B-8222BA1335BB}" srcOrd="0" destOrd="0" presId="urn:microsoft.com/office/officeart/2009/3/layout/IncreasingArrowsProcess"/>
    <dgm:cxn modelId="{08D1D23E-C3F3-4395-AE0D-6C31406313EA}" type="presOf" srcId="{75C61B8E-42B1-4FCD-9386-D1845D729DB4}" destId="{6B1B7206-E524-4DF3-BB3C-6080DEBE9B7D}" srcOrd="0" destOrd="0" presId="urn:microsoft.com/office/officeart/2009/3/layout/IncreasingArrowsProcess"/>
    <dgm:cxn modelId="{316F3120-669B-4DD1-B2DF-00CAE38237DA}" srcId="{DDD6C4DC-724D-467E-AA70-44586A3D7C13}" destId="{8C846C6E-4668-49D9-9D53-E4CCC7259A5C}" srcOrd="8" destOrd="0" parTransId="{FC5305A9-B449-41C6-AF86-C407B3F2668B}" sibTransId="{AC5AE196-84F3-44BA-84AC-7D4593226AF0}"/>
    <dgm:cxn modelId="{0F47BD9F-5B39-4C45-A736-434CAC568A20}" srcId="{DDD6C4DC-724D-467E-AA70-44586A3D7C13}" destId="{03C64C6E-311F-4763-96D7-4DB46827C5AE}" srcOrd="2" destOrd="0" parTransId="{6C719DF5-0BA1-41D6-AB12-866D2ED2BF6A}" sibTransId="{81D5FE7C-91B1-4563-A316-68007F4367AB}"/>
    <dgm:cxn modelId="{85ABE60B-7619-4FB5-97F3-0988E4B05C95}" srcId="{DDD6C4DC-724D-467E-AA70-44586A3D7C13}" destId="{47C28811-8102-4748-88A0-7191E55F5E39}" srcOrd="1" destOrd="0" parTransId="{531B65A8-0693-4B8C-8454-FAE147C81D45}" sibTransId="{78A04CC2-880A-4287-8CE2-2910F34F2D8F}"/>
    <dgm:cxn modelId="{DF3C3D40-32F6-4F0B-A350-E8E7C6E92659}" srcId="{334903DC-2B42-4137-B5D2-11E549DC6A93}" destId="{1B360EEC-BA28-4542-9785-032EDF647B79}" srcOrd="0" destOrd="0" parTransId="{0B5EC537-3586-4FF9-B45C-FD3160A8ED1B}" sibTransId="{2EA3ED3C-7293-4910-9B21-16C174062449}"/>
    <dgm:cxn modelId="{C6EEA587-F7E0-4193-A98D-E313DA094121}" srcId="{47C28811-8102-4748-88A0-7191E55F5E39}" destId="{E72C314B-998E-44F0-B720-FD24131A29B0}" srcOrd="0" destOrd="0" parTransId="{A56D449A-1D7E-449D-BADC-775F90AE896E}" sibTransId="{BEA88B7C-B7B0-485C-8A64-946198DF8BB2}"/>
    <dgm:cxn modelId="{23230D71-0F82-4659-A03D-54DEDC3B6C03}" srcId="{DDD6C4DC-724D-467E-AA70-44586A3D7C13}" destId="{B3DAC701-1280-458A-BFCA-43A87719D527}" srcOrd="6" destOrd="0" parTransId="{C07C847C-E950-4717-AA45-851D22033330}" sibTransId="{E2CD8015-8F24-4C45-87E7-B9CFB6639925}"/>
    <dgm:cxn modelId="{5AA59E16-C8DA-434D-95A8-92347CA1E72D}" type="presOf" srcId="{DDD6C4DC-724D-467E-AA70-44586A3D7C13}" destId="{370A07EC-CD17-4421-94A2-C27B0E338991}" srcOrd="0" destOrd="0" presId="urn:microsoft.com/office/officeart/2009/3/layout/IncreasingArrowsProcess"/>
    <dgm:cxn modelId="{23E40B1B-2DEC-423F-96B4-B0D13A22C0DE}" srcId="{75C61B8E-42B1-4FCD-9386-D1845D729DB4}" destId="{D4C93F86-5A8C-42B5-9D60-6F6A74ABB81F}" srcOrd="0" destOrd="0" parTransId="{33582E0B-2844-4ED4-A655-CAC2BE36C9F1}" sibTransId="{08B34D8E-9A0F-4E91-A237-252C9156C192}"/>
    <dgm:cxn modelId="{D69832CF-99C7-4C59-BDE1-060E4329C49B}" srcId="{334903DC-2B42-4137-B5D2-11E549DC6A93}" destId="{D29D3731-EA70-4CAD-A551-ADB68DFD7FC4}" srcOrd="2" destOrd="0" parTransId="{E91EB617-87A4-4CD8-912C-8A2B850F8009}" sibTransId="{DE96ADA3-5435-459C-A7FD-39E22A6F3C4D}"/>
    <dgm:cxn modelId="{22651C84-53DC-4780-8D76-DE8BDA0FFA30}" type="presOf" srcId="{FB003379-6089-466F-8343-9C45F8E6F79E}" destId="{D95B0EFB-77D5-4A78-9EA8-58EF78643DE2}" srcOrd="0" destOrd="0" presId="urn:microsoft.com/office/officeart/2009/3/layout/IncreasingArrowsProcess"/>
    <dgm:cxn modelId="{46F0DBCD-4CEC-4B95-89DD-389580FAC9B8}" type="presOf" srcId="{334903DC-2B42-4137-B5D2-11E549DC6A93}" destId="{228BABEE-0AF6-4290-8C65-C70D031A3854}" srcOrd="0" destOrd="0" presId="urn:microsoft.com/office/officeart/2009/3/layout/IncreasingArrowsProcess"/>
    <dgm:cxn modelId="{E5063FFC-2326-407B-B0E9-7795260C0348}" type="presOf" srcId="{03C64C6E-311F-4763-96D7-4DB46827C5AE}" destId="{AD7FC308-1B9D-4302-8252-7CB7B275826A}" srcOrd="0" destOrd="0" presId="urn:microsoft.com/office/officeart/2009/3/layout/IncreasingArrowsProcess"/>
    <dgm:cxn modelId="{3236AD8B-1A61-4EE4-B921-9304C065A03A}" type="presOf" srcId="{7CBF24F8-6F04-4051-BA70-136601619B83}" destId="{8F084985-F84D-4055-93E2-FF695E355F62}" srcOrd="0" destOrd="0" presId="urn:microsoft.com/office/officeart/2009/3/layout/IncreasingArrowsProcess"/>
    <dgm:cxn modelId="{19019348-964C-420B-A1A7-4D0AB9FFCAE0}" type="presParOf" srcId="{370A07EC-CD17-4421-94A2-C27B0E338991}" destId="{6B1B7206-E524-4DF3-BB3C-6080DEBE9B7D}" srcOrd="0" destOrd="0" presId="urn:microsoft.com/office/officeart/2009/3/layout/IncreasingArrowsProcess"/>
    <dgm:cxn modelId="{652B4033-D4C9-40CA-B72C-3B46949FAE2A}" type="presParOf" srcId="{370A07EC-CD17-4421-94A2-C27B0E338991}" destId="{03ED27B7-F37E-4FD4-9AFA-8298DA351758}" srcOrd="1" destOrd="0" presId="urn:microsoft.com/office/officeart/2009/3/layout/IncreasingArrowsProcess"/>
    <dgm:cxn modelId="{E04E9FDF-5272-473B-BD2E-241DDD6AC38B}" type="presParOf" srcId="{370A07EC-CD17-4421-94A2-C27B0E338991}" destId="{9631A013-749A-43DE-9ED6-C7038367FAFF}" srcOrd="2" destOrd="0" presId="urn:microsoft.com/office/officeart/2009/3/layout/IncreasingArrowsProcess"/>
    <dgm:cxn modelId="{CECA5F15-92E3-4A31-97EC-9730FD4F47AA}" type="presParOf" srcId="{370A07EC-CD17-4421-94A2-C27B0E338991}" destId="{F46DEC2B-C165-4B30-936B-8222BA1335BB}" srcOrd="3" destOrd="0" presId="urn:microsoft.com/office/officeart/2009/3/layout/IncreasingArrowsProcess"/>
    <dgm:cxn modelId="{88369905-873C-421F-8BC6-62A641C47E4D}" type="presParOf" srcId="{370A07EC-CD17-4421-94A2-C27B0E338991}" destId="{AD7FC308-1B9D-4302-8252-7CB7B275826A}" srcOrd="4" destOrd="0" presId="urn:microsoft.com/office/officeart/2009/3/layout/IncreasingArrowsProcess"/>
    <dgm:cxn modelId="{AED983D9-463A-478E-BBA7-45516DB79F2F}" type="presParOf" srcId="{370A07EC-CD17-4421-94A2-C27B0E338991}" destId="{D95B0EFB-77D5-4A78-9EA8-58EF78643DE2}" srcOrd="5" destOrd="0" presId="urn:microsoft.com/office/officeart/2009/3/layout/IncreasingArrowsProcess"/>
    <dgm:cxn modelId="{C8BB9344-F39A-488C-8234-1EAA9A3BF7AD}" type="presParOf" srcId="{370A07EC-CD17-4421-94A2-C27B0E338991}" destId="{8F084985-F84D-4055-93E2-FF695E355F62}" srcOrd="6" destOrd="0" presId="urn:microsoft.com/office/officeart/2009/3/layout/IncreasingArrowsProcess"/>
    <dgm:cxn modelId="{9FF9F437-B415-4CB0-8A0B-DEB350A76551}" type="presParOf" srcId="{370A07EC-CD17-4421-94A2-C27B0E338991}" destId="{228BABEE-0AF6-4290-8C65-C70D031A3854}" srcOrd="7" destOrd="0" presId="urn:microsoft.com/office/officeart/2009/3/layout/IncreasingArrowsProcess"/>
    <dgm:cxn modelId="{334DCBDB-41F1-4723-B3F5-3635EBBE1EDB}" type="presParOf" srcId="{370A07EC-CD17-4421-94A2-C27B0E338991}" destId="{0601FDEB-BCF0-4E2A-A53B-554F56832A09}" srcOrd="8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B7206-E524-4DF3-BB3C-6080DEBE9B7D}">
      <dsp:nvSpPr>
        <dsp:cNvPr id="0" name=""/>
        <dsp:cNvSpPr/>
      </dsp:nvSpPr>
      <dsp:spPr>
        <a:xfrm>
          <a:off x="864500" y="51632"/>
          <a:ext cx="6912685" cy="10052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959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Подготовительный этап</a:t>
          </a:r>
        </a:p>
      </dsp:txBody>
      <dsp:txXfrm>
        <a:off x="864500" y="302957"/>
        <a:ext cx="6661361" cy="502649"/>
      </dsp:txXfrm>
    </dsp:sp>
    <dsp:sp modelId="{03ED27B7-F37E-4FD4-9AFA-8298DA351758}">
      <dsp:nvSpPr>
        <dsp:cNvPr id="0" name=""/>
        <dsp:cNvSpPr/>
      </dsp:nvSpPr>
      <dsp:spPr>
        <a:xfrm>
          <a:off x="864500" y="825564"/>
          <a:ext cx="1277602" cy="1845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Регистрация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Взаимодействие с родителями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accent2">
                  <a:lumMod val="75000"/>
                </a:schemeClr>
              </a:solidFill>
            </a:rPr>
            <a:t>Обучающие семинары</a:t>
          </a:r>
        </a:p>
      </dsp:txBody>
      <dsp:txXfrm>
        <a:off x="864500" y="825564"/>
        <a:ext cx="1277602" cy="1845888"/>
      </dsp:txXfrm>
    </dsp:sp>
    <dsp:sp modelId="{9631A013-749A-43DE-9ED6-C7038367FAFF}">
      <dsp:nvSpPr>
        <dsp:cNvPr id="0" name=""/>
        <dsp:cNvSpPr/>
      </dsp:nvSpPr>
      <dsp:spPr>
        <a:xfrm>
          <a:off x="2141964" y="386860"/>
          <a:ext cx="5635221" cy="10052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959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Определение ресурсов</a:t>
          </a:r>
        </a:p>
      </dsp:txBody>
      <dsp:txXfrm>
        <a:off x="2141964" y="638185"/>
        <a:ext cx="5383897" cy="502649"/>
      </dsp:txXfrm>
    </dsp:sp>
    <dsp:sp modelId="{F46DEC2B-C165-4B30-936B-8222BA1335BB}">
      <dsp:nvSpPr>
        <dsp:cNvPr id="0" name=""/>
        <dsp:cNvSpPr/>
      </dsp:nvSpPr>
      <dsp:spPr>
        <a:xfrm>
          <a:off x="2141964" y="1160793"/>
          <a:ext cx="1277602" cy="1845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Апробация платформ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Выбор интернет ресурсов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accent2">
                  <a:lumMod val="75000"/>
                </a:schemeClr>
              </a:solidFill>
            </a:rPr>
            <a:t>Содержательная модель </a:t>
          </a:r>
          <a:r>
            <a:rPr lang="ru-RU" sz="1100" b="1" kern="1200" dirty="0" err="1">
              <a:solidFill>
                <a:schemeClr val="accent2">
                  <a:lumMod val="75000"/>
                </a:schemeClr>
              </a:solidFill>
            </a:rPr>
            <a:t>дистанта</a:t>
          </a:r>
          <a:endParaRPr lang="ru-RU" sz="1100" b="1" kern="1200" dirty="0">
            <a:solidFill>
              <a:schemeClr val="accent2">
                <a:lumMod val="75000"/>
              </a:schemeClr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141964" y="1160793"/>
        <a:ext cx="1277602" cy="1845888"/>
      </dsp:txXfrm>
    </dsp:sp>
    <dsp:sp modelId="{AD7FC308-1B9D-4302-8252-7CB7B275826A}">
      <dsp:nvSpPr>
        <dsp:cNvPr id="0" name=""/>
        <dsp:cNvSpPr/>
      </dsp:nvSpPr>
      <dsp:spPr>
        <a:xfrm>
          <a:off x="3419429" y="722089"/>
          <a:ext cx="4357757" cy="10052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959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Модель </a:t>
          </a:r>
          <a:r>
            <a:rPr lang="ru-RU" sz="1800" kern="1200" dirty="0" err="1"/>
            <a:t>дистанта</a:t>
          </a:r>
          <a:endParaRPr lang="ru-RU" sz="1800" kern="1200" dirty="0"/>
        </a:p>
      </dsp:txBody>
      <dsp:txXfrm>
        <a:off x="3419429" y="973414"/>
        <a:ext cx="4106433" cy="502649"/>
      </dsp:txXfrm>
    </dsp:sp>
    <dsp:sp modelId="{D95B0EFB-77D5-4A78-9EA8-58EF78643DE2}">
      <dsp:nvSpPr>
        <dsp:cNvPr id="0" name=""/>
        <dsp:cNvSpPr/>
      </dsp:nvSpPr>
      <dsp:spPr>
        <a:xfrm>
          <a:off x="3419429" y="1496021"/>
          <a:ext cx="1277602" cy="1845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Режим </a:t>
          </a:r>
          <a:r>
            <a:rPr lang="ru-RU" sz="1100" kern="1200" dirty="0" err="1"/>
            <a:t>дистанта</a:t>
          </a:r>
          <a:endParaRPr lang="ru-RU" sz="1100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Формат обратной связи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Инструкции для всех участников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3419429" y="1496021"/>
        <a:ext cx="1277602" cy="1845888"/>
      </dsp:txXfrm>
    </dsp:sp>
    <dsp:sp modelId="{8F084985-F84D-4055-93E2-FF695E355F62}">
      <dsp:nvSpPr>
        <dsp:cNvPr id="0" name=""/>
        <dsp:cNvSpPr/>
      </dsp:nvSpPr>
      <dsp:spPr>
        <a:xfrm>
          <a:off x="4697584" y="1057317"/>
          <a:ext cx="3079601" cy="10052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959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Подготовка к введению</a:t>
          </a:r>
        </a:p>
      </dsp:txBody>
      <dsp:txXfrm>
        <a:off x="4697584" y="1308642"/>
        <a:ext cx="2828277" cy="502649"/>
      </dsp:txXfrm>
    </dsp:sp>
    <dsp:sp modelId="{228BABEE-0AF6-4290-8C65-C70D031A3854}">
      <dsp:nvSpPr>
        <dsp:cNvPr id="0" name=""/>
        <dsp:cNvSpPr/>
      </dsp:nvSpPr>
      <dsp:spPr>
        <a:xfrm>
          <a:off x="5975049" y="1392546"/>
          <a:ext cx="1802137" cy="10052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959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Запуск</a:t>
          </a:r>
        </a:p>
      </dsp:txBody>
      <dsp:txXfrm>
        <a:off x="5975049" y="1643871"/>
        <a:ext cx="1550813" cy="502649"/>
      </dsp:txXfrm>
    </dsp:sp>
    <dsp:sp modelId="{0601FDEB-BCF0-4E2A-A53B-554F56832A09}">
      <dsp:nvSpPr>
        <dsp:cNvPr id="0" name=""/>
        <dsp:cNvSpPr/>
      </dsp:nvSpPr>
      <dsp:spPr>
        <a:xfrm>
          <a:off x="6045272" y="2167309"/>
          <a:ext cx="1166131" cy="1845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Запуск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Обратная связь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Остановка-рефлексия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6045272" y="2167309"/>
        <a:ext cx="1166131" cy="1845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42798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547757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ТЕХНОЛОГИЮ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74177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ПРО ТЕХНОЛОГИЮ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5617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72054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МЕТОДОЛОГИЮ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1504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ТЕХНОЛОГИЮ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5921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ТЕХНОЛОГИЮ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5921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ТЕХНОЛОГИЮ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5921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ТЕХНОЛОГИЮ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5921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ТЕХНОЛОГИЮ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5921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ТЕХНОЛОГИЮ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5921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rgbClr val="FFCD00"/>
                </a:highlight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mobile-school.online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gapkro.ru/goryachaya-liniya-podderzhki-shkol-po-organizatsii-distantsionnogo-obucheniya/" TargetMode="External"/><Relationship Id="rId5" Type="http://schemas.openxmlformats.org/officeDocument/2006/relationships/hyperlink" Target="http://obraz.volgograd.ru/other/koronavirus/" TargetMode="External"/><Relationship Id="rId4" Type="http://schemas.openxmlformats.org/officeDocument/2006/relationships/hyperlink" Target="https://edu.gov.ru/distanc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ctrTitle"/>
          </p:nvPr>
        </p:nvSpPr>
        <p:spPr>
          <a:xfrm>
            <a:off x="729068" y="1098596"/>
            <a:ext cx="7463700" cy="278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ru-RU" b="1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Дистанционное обучение:</a:t>
            </a:r>
            <a:br>
              <a:rPr lang="ru-RU" b="1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b="1" dirty="0">
                <a:solidFill>
                  <a:srgbClr val="FF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в вопросах и ответах</a:t>
            </a:r>
            <a:r>
              <a:rPr lang="ru-RU" sz="32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/>
            </a:r>
            <a:br>
              <a:rPr lang="ru-RU" sz="32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32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навигаторы для:</a:t>
            </a:r>
            <a:br>
              <a:rPr lang="ru-RU" sz="32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школьника </a:t>
            </a:r>
            <a:b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родителя</a:t>
            </a:r>
            <a:b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классного руководителя</a:t>
            </a:r>
            <a:b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учителя-предметника</a:t>
            </a:r>
            <a:b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администрации школы</a:t>
            </a:r>
            <a:b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директора школы</a:t>
            </a:r>
            <a:endParaRPr sz="1800" dirty="0"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5" y="195375"/>
            <a:ext cx="7218234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ПЛАН ВВЕДЕНИЯ ДИСТАНТА В ШКОЛЕ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12769092"/>
              </p:ext>
            </p:extLst>
          </p:nvPr>
        </p:nvGraphicFramePr>
        <p:xfrm>
          <a:off x="285225" y="733958"/>
          <a:ext cx="864168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4687" y="2375459"/>
            <a:ext cx="1260072" cy="184724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87258" y="2437603"/>
            <a:ext cx="11030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100" dirty="0" smtClean="0"/>
              <a:t>Планы </a:t>
            </a:r>
            <a:r>
              <a:rPr lang="ru-RU" sz="1100" dirty="0"/>
              <a:t>по классам и предметам</a:t>
            </a:r>
          </a:p>
          <a:p>
            <a:pPr lvl="0"/>
            <a:r>
              <a:rPr lang="ru-RU" sz="1100" dirty="0"/>
              <a:t>График он-</a:t>
            </a:r>
            <a:r>
              <a:rPr lang="ru-RU" sz="1100" dirty="0" err="1"/>
              <a:t>лайн</a:t>
            </a:r>
            <a:r>
              <a:rPr lang="ru-RU" sz="1100" dirty="0"/>
              <a:t> консультации</a:t>
            </a:r>
          </a:p>
          <a:p>
            <a:pPr lvl="0"/>
            <a:r>
              <a:rPr lang="ru-RU" sz="1100" dirty="0"/>
              <a:t>Запись уроков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06354" y="2663280"/>
            <a:ext cx="1537645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7965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6740414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ЧТО ПОМОЖЕТ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591" y="3077706"/>
            <a:ext cx="80610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Единые принципы </a:t>
            </a:r>
            <a:r>
              <a:rPr lang="ru-RU" dirty="0" err="1" smtClean="0">
                <a:solidFill>
                  <a:schemeClr val="tx1"/>
                </a:solidFill>
              </a:rPr>
              <a:t>дистанта</a:t>
            </a:r>
            <a:r>
              <a:rPr lang="ru-RU" dirty="0" smtClean="0">
                <a:solidFill>
                  <a:schemeClr val="tx1"/>
                </a:solidFill>
              </a:rPr>
              <a:t> для всех (корректировка расписания уроков)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Электронная почта, </a:t>
            </a:r>
            <a:r>
              <a:rPr lang="ru-RU" dirty="0" err="1" smtClean="0">
                <a:solidFill>
                  <a:schemeClr val="tx1"/>
                </a:solidFill>
              </a:rPr>
              <a:t>соцсети</a:t>
            </a:r>
            <a:r>
              <a:rPr lang="ru-RU" dirty="0" smtClean="0">
                <a:solidFill>
                  <a:schemeClr val="tx1"/>
                </a:solidFill>
              </a:rPr>
              <a:t> (чат)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Социальные </a:t>
            </a:r>
            <a:r>
              <a:rPr lang="ru-RU" dirty="0">
                <a:solidFill>
                  <a:schemeClr val="tx1"/>
                </a:solidFill>
              </a:rPr>
              <a:t>партнеры для внеурочных занятий и </a:t>
            </a:r>
            <a:r>
              <a:rPr lang="ru-RU" dirty="0" err="1" smtClean="0">
                <a:solidFill>
                  <a:schemeClr val="tx1"/>
                </a:solidFill>
              </a:rPr>
              <a:t>допобразования</a:t>
            </a: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ТВОРЧЕСТВО </a:t>
            </a:r>
            <a:r>
              <a:rPr lang="ru-RU" dirty="0">
                <a:solidFill>
                  <a:schemeClr val="tx1"/>
                </a:solidFill>
              </a:rPr>
              <a:t>в подготовке уроков по музыке, ИЗО, ОБЖ, физкультуре и технологии –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УРОКИ РАЗГРУЗКИ </a:t>
            </a:r>
            <a:r>
              <a:rPr lang="ru-RU" dirty="0">
                <a:solidFill>
                  <a:schemeClr val="tx1"/>
                </a:solidFill>
              </a:rPr>
              <a:t>(мотивация)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Отличный </a:t>
            </a:r>
            <a:r>
              <a:rPr lang="ru-RU" dirty="0">
                <a:solidFill>
                  <a:schemeClr val="tx1"/>
                </a:solidFill>
              </a:rPr>
              <a:t>повод вспомнить о библиотеке, музеях, концертах, фильмах и спектаклях в дистанционном режиме!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0150" y="195375"/>
            <a:ext cx="41338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Рекомедации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по организации дистанционного обучения Министерства просвещения РФ</a:t>
            </a:r>
            <a:endParaRPr lang="ru-RU" sz="1200" dirty="0">
              <a:solidFill>
                <a:schemeClr val="tx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en-US" sz="1200" dirty="0">
                <a:hlinkClick r:id="rId4"/>
              </a:rPr>
              <a:t>https://edu.gov.ru/distance</a:t>
            </a:r>
            <a:endParaRPr lang="ru-RU" sz="1200" dirty="0"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endParaRPr lang="ru-RU" sz="1200" dirty="0"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ru-RU" sz="1200" dirty="0" smtClean="0"/>
              <a:t>Конференция </a:t>
            </a:r>
            <a:r>
              <a:rPr lang="ru-RU" sz="1200" dirty="0"/>
              <a:t>«Один день из жизни «Мобильной школы. Экстренный переход в онлайн» </a:t>
            </a:r>
            <a:endParaRPr lang="en-US" sz="1200" dirty="0"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en-US" sz="1200" dirty="0">
                <a:hlinkClick r:id="rId3"/>
              </a:rPr>
              <a:t>https://www.mobile-school.online</a:t>
            </a:r>
            <a:r>
              <a:rPr lang="en-US" sz="1200" dirty="0" smtClean="0">
                <a:hlinkClick r:id="rId3"/>
              </a:rPr>
              <a:t>/</a:t>
            </a:r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Сайт комитета </a:t>
            </a:r>
            <a:r>
              <a:rPr lang="en-US" sz="1200" dirty="0" smtClean="0">
                <a:hlinkClick r:id="rId5"/>
              </a:rPr>
              <a:t>http://obraz.volgograd.ru/other/koronavirus/</a:t>
            </a:r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Сайт ВГАПО </a:t>
            </a:r>
          </a:p>
          <a:p>
            <a:r>
              <a:rPr lang="en-US" sz="1200" dirty="0" smtClean="0">
                <a:hlinkClick r:id="rId6"/>
              </a:rPr>
              <a:t>http://vgapkro.ru/goryachaya-liniya-podderzhki-shkol-po-organizatsii-distantsionnogo-obucheniya/</a:t>
            </a:r>
            <a:endParaRPr lang="ru-RU" sz="12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29154DB-379A-4BDE-B4D5-C00FEBAC20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0125" y="1013460"/>
            <a:ext cx="2296160" cy="12915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A21249E-0889-4600-9148-35CBEA9AA4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618" y="1013460"/>
            <a:ext cx="2296160" cy="129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02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900"/>
                <a:buNone/>
              </a:pPr>
              <a:t>2</a:t>
            </a:fld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ctrTitle"/>
          </p:nvPr>
        </p:nvSpPr>
        <p:spPr>
          <a:xfrm>
            <a:off x="164460" y="359225"/>
            <a:ext cx="892749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sz="3600" b="1" dirty="0" err="1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Дистант</a:t>
            </a:r>
            <a:r>
              <a:rPr lang="ru-RU" sz="3600" b="1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ru-RU" sz="3600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В ЧЕМ</a:t>
            </a:r>
            <a:r>
              <a:rPr lang="ru-RU" sz="3600" b="1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отличие ?</a:t>
            </a:r>
            <a:endParaRPr sz="3600" b="1" dirty="0"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8555" y="1414360"/>
            <a:ext cx="163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ДИСТАНТ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07312" y="1414360"/>
            <a:ext cx="1229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ОЧНОЕ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381306" y="1539350"/>
            <a:ext cx="598636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381306" y="1672015"/>
            <a:ext cx="598636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539188" y="1328840"/>
            <a:ext cx="348657" cy="4856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05173" y="2077776"/>
            <a:ext cx="74068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Расписание занятий (нельзя переносить полностью)</a:t>
            </a:r>
          </a:p>
          <a:p>
            <a:pPr marL="342900" indent="-342900">
              <a:buAutoNum type="arabicPeriod"/>
            </a:pPr>
            <a:r>
              <a:rPr lang="ru-RU" dirty="0"/>
              <a:t>Приемы , методы, формы урока (другие)</a:t>
            </a:r>
          </a:p>
          <a:p>
            <a:pPr marL="342900" indent="-342900">
              <a:buAutoNum type="arabicPeriod"/>
            </a:pPr>
            <a:r>
              <a:rPr lang="ru-RU" dirty="0"/>
              <a:t>Роль учителя (</a:t>
            </a:r>
            <a:r>
              <a:rPr lang="ru-RU" dirty="0" err="1"/>
              <a:t>тьютор-наставник-педагог</a:t>
            </a:r>
            <a:r>
              <a:rPr lang="ru-RU" dirty="0"/>
              <a:t>!)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КОММУНИКАЦИИ!!!!</a:t>
            </a:r>
          </a:p>
          <a:p>
            <a:pPr marL="342900" indent="-342900">
              <a:buAutoNum type="arabicPeriod"/>
            </a:pPr>
            <a:r>
              <a:rPr lang="ru-RU" dirty="0"/>
              <a:t>Мотивация ученика (поддержание интереса к содержанию и формату)</a:t>
            </a:r>
          </a:p>
          <a:p>
            <a:pPr marL="342900" indent="-342900">
              <a:buAutoNum type="arabicPeriod"/>
            </a:pPr>
            <a:r>
              <a:rPr lang="ru-RU" dirty="0"/>
              <a:t>Перенос в </a:t>
            </a:r>
            <a:r>
              <a:rPr lang="ru-RU" dirty="0" err="1"/>
              <a:t>он-лайн</a:t>
            </a:r>
            <a:r>
              <a:rPr lang="ru-RU" dirty="0"/>
              <a:t> ВСЕГО </a:t>
            </a:r>
            <a:r>
              <a:rPr lang="ru-RU" dirty="0" err="1"/>
              <a:t>офф-лайна</a:t>
            </a:r>
            <a:r>
              <a:rPr lang="ru-RU" dirty="0"/>
              <a:t> (</a:t>
            </a:r>
            <a:r>
              <a:rPr lang="ru-RU" dirty="0" err="1"/>
              <a:t>внеурочка</a:t>
            </a:r>
            <a:r>
              <a:rPr lang="ru-RU" dirty="0"/>
              <a:t>, </a:t>
            </a:r>
            <a:r>
              <a:rPr lang="ru-RU" dirty="0" err="1"/>
              <a:t>допобразование</a:t>
            </a:r>
            <a:r>
              <a:rPr lang="ru-RU" dirty="0"/>
              <a:t>….)</a:t>
            </a:r>
          </a:p>
          <a:p>
            <a:pPr marL="342900" indent="-342900">
              <a:buAutoNum type="arabicPeriod"/>
            </a:pPr>
            <a:r>
              <a:rPr lang="ru-RU" dirty="0"/>
              <a:t>Обратная связь (технические решения и поддержание интереса)</a:t>
            </a:r>
          </a:p>
          <a:p>
            <a:pPr marL="342900" indent="-342900">
              <a:buAutoNum type="arabicPeriod"/>
            </a:pPr>
            <a:r>
              <a:rPr lang="ru-RU" dirty="0"/>
              <a:t>Работа с родителями ( проверка устойчивости взаимодействия, методическая поддержка, </a:t>
            </a:r>
            <a:r>
              <a:rPr lang="ru-RU" dirty="0" err="1"/>
              <a:t>родитель-тьютор</a:t>
            </a:r>
            <a:r>
              <a:rPr lang="ru-RU" dirty="0"/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rcRect r="16625"/>
          <a:stretch>
            <a:fillRect/>
          </a:stretch>
        </p:blipFill>
        <p:spPr>
          <a:xfrm>
            <a:off x="4285342" y="883586"/>
            <a:ext cx="4858657" cy="29789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9768" y="164592"/>
            <a:ext cx="4041648" cy="557784"/>
          </a:xfrm>
          <a:prstGeom prst="rect">
            <a:avLst/>
          </a:prstGeom>
          <a:solidFill>
            <a:srgbClr val="E6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056633" y="116053"/>
            <a:ext cx="3785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ЕДИНАЯ </a:t>
            </a:r>
            <a:r>
              <a:rPr lang="ru-RU" sz="1800" b="1" dirty="0"/>
              <a:t>«ТОЧКА» ВХОДА </a:t>
            </a:r>
            <a:endParaRPr lang="ru-RU" sz="1800" b="1" dirty="0" smtClean="0"/>
          </a:p>
          <a:p>
            <a:r>
              <a:rPr lang="ru-RU" sz="1800" b="1" dirty="0" smtClean="0"/>
              <a:t>В ВОЛГОГРАДСКОЙ </a:t>
            </a:r>
            <a:r>
              <a:rPr lang="ru-RU" sz="1800" b="1" dirty="0"/>
              <a:t>ОБЛАСТИ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424649"/>
            <a:ext cx="46904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Размещение ДЗ, в том числе и ДЗ он-</a:t>
            </a:r>
            <a:r>
              <a:rPr lang="ru-RU" dirty="0" err="1"/>
              <a:t>лайн</a:t>
            </a:r>
            <a:endParaRPr lang="ru-RU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Общение </a:t>
            </a:r>
            <a:r>
              <a:rPr lang="ru-RU" dirty="0"/>
              <a:t>с учениками и родителями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Расписание </a:t>
            </a:r>
            <a:r>
              <a:rPr lang="ru-RU" dirty="0" err="1"/>
              <a:t>он-лайн</a:t>
            </a:r>
            <a:r>
              <a:rPr lang="ru-RU" dirty="0"/>
              <a:t> консультаций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ШКОЛА СОЗДАЕТ СВОИ ТИПОВЫЕ АЛГОРИТМЫ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8328" y="168122"/>
            <a:ext cx="41422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Oswald" charset="-52"/>
              </a:rPr>
              <a:t>ГИС «Образование  ВО» </a:t>
            </a:r>
            <a:endParaRPr lang="ru-RU" sz="3000" b="1" dirty="0">
              <a:latin typeface="Oswald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3440" y="219456"/>
            <a:ext cx="36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─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30129" t="28287" r="27069" b="37931"/>
          <a:stretch>
            <a:fillRect/>
          </a:stretch>
        </p:blipFill>
        <p:spPr bwMode="auto">
          <a:xfrm>
            <a:off x="3701941" y="1965889"/>
            <a:ext cx="5032484" cy="31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 smtClean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ШКОЛЬНИКА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812" y="928504"/>
            <a:ext cx="749799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Соблюдать режим дня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Поддерживать порядок рабочего места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Информировать учителя и родителей по вопросам и проблемам подключения  и обучения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Готовиться  к занятиям   </a:t>
            </a:r>
            <a:r>
              <a:rPr lang="ru-RU" sz="1600" dirty="0" smtClean="0"/>
              <a:t>(вовлеченность </a:t>
            </a:r>
            <a:r>
              <a:rPr lang="ru-RU" sz="1600" dirty="0"/>
              <a:t>и мотивация)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 Предоставлять обратную связь учителю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Дозировать нагрузку на глаза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Следовать принципам информационной безопасности в сети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Информировать родителей и учителя об информационных </a:t>
            </a:r>
            <a:r>
              <a:rPr lang="ru-RU" sz="1600" dirty="0" smtClean="0"/>
              <a:t>«</a:t>
            </a:r>
            <a:r>
              <a:rPr lang="ru-RU" sz="1600" dirty="0" err="1" smtClean="0"/>
              <a:t>вбросах</a:t>
            </a:r>
            <a:r>
              <a:rPr lang="ru-RU" sz="1600" dirty="0" smtClean="0"/>
              <a:t>» </a:t>
            </a:r>
            <a:r>
              <a:rPr lang="ru-RU" sz="1600" dirty="0"/>
              <a:t>в </a:t>
            </a:r>
            <a:r>
              <a:rPr lang="ru-RU" sz="1600" dirty="0" err="1"/>
              <a:t>мессенджерах</a:t>
            </a:r>
            <a:endParaRPr lang="ru-RU" sz="1600" dirty="0"/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Проводить ежедневную </a:t>
            </a:r>
            <a:r>
              <a:rPr lang="ru-RU" sz="1600" dirty="0" smtClean="0"/>
              <a:t>разминку</a:t>
            </a:r>
          </a:p>
          <a:p>
            <a:pPr lvl="0">
              <a:buFont typeface="Arial" pitchFamily="34" charset="0"/>
              <a:buChar char="•"/>
            </a:pPr>
            <a:endParaRPr lang="ru-RU" sz="1600" dirty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Получать </a:t>
            </a:r>
            <a:r>
              <a:rPr lang="ru-RU" sz="1600" dirty="0"/>
              <a:t>удовольствие от учебы</a:t>
            </a:r>
          </a:p>
          <a:p>
            <a:pPr lvl="0">
              <a:buFont typeface="Arial" pitchFamily="34" charset="0"/>
              <a:buChar char="•"/>
            </a:pPr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endParaRPr lang="ru-RU" sz="1100" dirty="0"/>
          </a:p>
          <a:p>
            <a:pPr marL="285750" indent="-285750">
              <a:buFont typeface="Arial" pitchFamily="34" charset="0"/>
              <a:buChar char="•"/>
            </a:pPr>
            <a:endParaRPr lang="ru-RU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 smtClean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</a:t>
            </a: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РОДИТЕЛЯ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812" y="739588"/>
            <a:ext cx="749799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lvl="0">
              <a:buFont typeface="Arial" pitchFamily="34" charset="0"/>
              <a:buChar char="•"/>
            </a:pPr>
            <a:r>
              <a:rPr lang="ru-RU" dirty="0"/>
              <a:t>Ознакомиться с информацией на сайте образовательного учреждения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Отслеживать расписание занятий 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 Поддерживать контакт с классным руководителем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 Контролировать рабочее место школьника 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 Контролировать самочувствие ребенка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Фиксировать и обсуждать с ребенком проблемы и вопросы обучения 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Обеспечить режим труда и  отдыха школьника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Проводить профилактику вирусной инфекции  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 Контролировать информационную безопасность ребенка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Предусмотреть активности без использования </a:t>
            </a:r>
            <a:r>
              <a:rPr lang="ru-RU" dirty="0" err="1"/>
              <a:t>гаджетов</a:t>
            </a:r>
            <a:r>
              <a:rPr lang="ru-RU" dirty="0"/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Информировать учителя по вопросам и проблемам подключения  и обучения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Контролировать готовность и мотивацию  к занятиям   </a:t>
            </a:r>
            <a:r>
              <a:rPr lang="ru-RU" dirty="0" smtClean="0"/>
              <a:t>(стимулировать </a:t>
            </a:r>
            <a:r>
              <a:rPr lang="ru-RU" dirty="0"/>
              <a:t>вовлеченность)</a:t>
            </a:r>
          </a:p>
          <a:p>
            <a:pPr lvl="0"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Любить и понимать своего ребенка!</a:t>
            </a:r>
          </a:p>
          <a:p>
            <a:pPr lvl="0">
              <a:buFont typeface="Arial" pitchFamily="34" charset="0"/>
              <a:buChar char="•"/>
            </a:pPr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endParaRPr lang="ru-RU" sz="1100" dirty="0"/>
          </a:p>
          <a:p>
            <a:pPr marL="285750" indent="-285750">
              <a:buFont typeface="Arial" pitchFamily="34" charset="0"/>
              <a:buChar char="•"/>
            </a:pPr>
            <a:endParaRPr lang="ru-RU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 smtClean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</a:t>
            </a: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КЛАССНОГО РУКОВОДИТЕЛЯ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812" y="1006052"/>
            <a:ext cx="78868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Обеспечить регистрацию учеников </a:t>
            </a:r>
            <a:r>
              <a:rPr lang="ru-RU" sz="1800" dirty="0" smtClean="0">
                <a:solidFill>
                  <a:schemeClr val="tx1"/>
                </a:solidFill>
              </a:rPr>
              <a:t>(</a:t>
            </a:r>
            <a:r>
              <a:rPr lang="ru-RU" sz="1800" dirty="0" err="1" smtClean="0">
                <a:solidFill>
                  <a:schemeClr val="tx1"/>
                </a:solidFill>
              </a:rPr>
              <a:t>Якласс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Яндекс.Учебник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Учи.ру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Фоксфорд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Физикон</a:t>
            </a:r>
            <a:r>
              <a:rPr lang="ru-RU" sz="1800" dirty="0" smtClean="0">
                <a:solidFill>
                  <a:schemeClr val="tx1"/>
                </a:solidFill>
              </a:rPr>
              <a:t>, и другие)</a:t>
            </a:r>
            <a:endParaRPr lang="ru-RU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Вести постоянный </a:t>
            </a:r>
            <a:r>
              <a:rPr lang="ru-RU" sz="1800" dirty="0"/>
              <a:t>мониторинг технической готовности учеников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Коммуникация с учениками </a:t>
            </a:r>
            <a:r>
              <a:rPr lang="ru-RU" sz="1800" dirty="0"/>
              <a:t>(ежедневный контроль участия)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+mj-lt"/>
                <a:ea typeface="Times New Roman"/>
              </a:rPr>
              <a:t>Установить дистанционный контакт с помощью вспомогательных средств (телефон, </a:t>
            </a:r>
            <a:r>
              <a:rPr lang="ru-RU" sz="1800" dirty="0" err="1" smtClean="0">
                <a:latin typeface="+mj-lt"/>
                <a:ea typeface="Times New Roman"/>
              </a:rPr>
              <a:t>Skype</a:t>
            </a:r>
            <a:r>
              <a:rPr lang="ru-RU" sz="1800" dirty="0" smtClean="0">
                <a:latin typeface="+mj-lt"/>
                <a:ea typeface="Times New Roman"/>
              </a:rPr>
              <a:t>,</a:t>
            </a:r>
            <a:r>
              <a:rPr lang="ru-RU" sz="1800" dirty="0" smtClean="0"/>
              <a:t> </a:t>
            </a:r>
            <a:r>
              <a:rPr lang="ru-RU" sz="1800" dirty="0" err="1" smtClean="0"/>
              <a:t>Zoom</a:t>
            </a:r>
            <a:r>
              <a:rPr lang="ru-RU" sz="1800" dirty="0" smtClean="0"/>
              <a:t>,</a:t>
            </a:r>
            <a:r>
              <a:rPr lang="ru-RU" sz="1800" dirty="0" smtClean="0">
                <a:latin typeface="+mj-lt"/>
                <a:ea typeface="Times New Roman"/>
              </a:rPr>
              <a:t> </a:t>
            </a:r>
            <a:r>
              <a:rPr lang="ru-RU" sz="1800" dirty="0" err="1" smtClean="0">
                <a:latin typeface="+mj-lt"/>
                <a:ea typeface="Times New Roman"/>
              </a:rPr>
              <a:t>WhatsApp</a:t>
            </a:r>
            <a:r>
              <a:rPr lang="ru-RU" sz="1800" dirty="0" smtClean="0">
                <a:latin typeface="+mj-lt"/>
                <a:ea typeface="Times New Roman"/>
              </a:rPr>
              <a:t> и </a:t>
            </a:r>
            <a:r>
              <a:rPr lang="ru-RU" sz="1800" dirty="0">
                <a:latin typeface="+mj-lt"/>
                <a:ea typeface="Times New Roman"/>
              </a:rPr>
              <a:t>др.) с родителями ребенка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Быть Модератором класса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Проводить инструктаж (ДО, профилактика)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Проводить «</a:t>
            </a:r>
            <a:r>
              <a:rPr lang="ru-RU" sz="1800" dirty="0" err="1" smtClean="0"/>
              <a:t>Видеочасы</a:t>
            </a:r>
            <a:r>
              <a:rPr lang="ru-RU" sz="1800" dirty="0" smtClean="0"/>
              <a:t> </a:t>
            </a:r>
            <a:r>
              <a:rPr lang="ru-RU" sz="1800" dirty="0"/>
              <a:t>общения» (20-30 минут) с учащимися класса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/>
              <a:t>Осуществлять удаленный контроль самочувствия детей (вопросы детям и родителям) </a:t>
            </a:r>
            <a:endParaRPr lang="ru-RU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 smtClean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</a:t>
            </a: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УЧИТЕЛЯ-ПРЕДМЕТНИКА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812" y="1163172"/>
            <a:ext cx="749799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Провести подбор ресурсов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Использовать </a:t>
            </a:r>
            <a:r>
              <a:rPr lang="ru-RU" sz="1800" dirty="0"/>
              <a:t>методики проведения дистанционных занятий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Сформировать укрупненную дидактическую единицу по блокам материала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Выполнять график </a:t>
            </a:r>
            <a:r>
              <a:rPr lang="ru-RU" sz="1800" dirty="0" err="1"/>
              <a:t>он-лайн</a:t>
            </a:r>
            <a:r>
              <a:rPr lang="ru-RU" sz="1800" dirty="0"/>
              <a:t> занятий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ОТДЕЛЬНО – график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</a:rPr>
              <a:t>он-лайн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 занятий по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подготовке к  ГИА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Провести </a:t>
            </a:r>
            <a:r>
              <a:rPr lang="ru-RU" sz="1800" dirty="0"/>
              <a:t>корректировку рабочих </a:t>
            </a:r>
            <a:r>
              <a:rPr lang="ru-RU" sz="1800" dirty="0" smtClean="0"/>
              <a:t>программ</a:t>
            </a: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Ввести новые формы ДЗ </a:t>
            </a:r>
            <a:r>
              <a:rPr lang="ru-RU" sz="1800" dirty="0" smtClean="0">
                <a:solidFill>
                  <a:schemeClr val="tx1"/>
                </a:solidFill>
              </a:rPr>
              <a:t>(</a:t>
            </a:r>
            <a:r>
              <a:rPr lang="ru-RU" sz="1800" dirty="0" err="1" smtClean="0">
                <a:solidFill>
                  <a:schemeClr val="tx1"/>
                </a:solidFill>
              </a:rPr>
              <a:t>скриншот</a:t>
            </a:r>
            <a:r>
              <a:rPr lang="ru-RU" sz="1800" dirty="0" smtClean="0">
                <a:solidFill>
                  <a:schemeClr val="tx1"/>
                </a:solidFill>
              </a:rPr>
              <a:t>/фотография выполненной работы, тесты, презентация)</a:t>
            </a:r>
            <a:endParaRPr lang="ru-RU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 smtClean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</a:t>
            </a: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АДМИНИСТРАЦИИ ШКОЛЫ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812" y="1090344"/>
            <a:ext cx="749799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Выпуск приказа </a:t>
            </a:r>
            <a:r>
              <a:rPr lang="ru-RU" sz="1600" dirty="0" smtClean="0"/>
              <a:t>о переходе </a:t>
            </a:r>
            <a:r>
              <a:rPr lang="ru-RU" sz="1600" dirty="0"/>
              <a:t>на ДО и Положение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Мониторинг технических возможностей и ограничений школы </a:t>
            </a:r>
            <a:r>
              <a:rPr lang="ru-RU" sz="1600" dirty="0">
                <a:solidFill>
                  <a:schemeClr val="tx1"/>
                </a:solidFill>
              </a:rPr>
              <a:t>и обучающихся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Создание оптимального набора ресурсов чек-лист тем на время </a:t>
            </a:r>
            <a:r>
              <a:rPr lang="ru-RU" sz="1600" dirty="0" err="1"/>
              <a:t>дистанта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Определение и создание отчетных материалов </a:t>
            </a:r>
            <a:r>
              <a:rPr lang="ru-RU" sz="1600" dirty="0" smtClean="0"/>
              <a:t>(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не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увеличивать отчетность учителя!</a:t>
            </a:r>
            <a:r>
              <a:rPr lang="ru-RU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Методическое сопровождение и поддержка учителя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Контроль качества уроков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Определение предельно допустимого объёма ежедневных/ еженедельных домашних работ на учащегося по всем предметам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Адаптация рабочих программ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Наполнение открытого банка учебных материалов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 smtClean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</a:t>
            </a: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ДИРЕКТОРА ШКОЛЫ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812" y="1163172"/>
            <a:ext cx="74979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Синхронизировать всех участников образовательного процесса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Быть в доступе 24/7. Коммуникация со всеми </a:t>
            </a:r>
            <a:r>
              <a:rPr lang="ru-RU" sz="1600" dirty="0">
                <a:solidFill>
                  <a:schemeClr val="tx1"/>
                </a:solidFill>
              </a:rPr>
              <a:t>участниками </a:t>
            </a:r>
            <a:r>
              <a:rPr lang="ru-RU" sz="1600" dirty="0" smtClean="0">
                <a:solidFill>
                  <a:schemeClr val="tx1"/>
                </a:solidFill>
              </a:rPr>
              <a:t>(родители</a:t>
            </a:r>
            <a:r>
              <a:rPr lang="ru-RU" sz="1600" dirty="0">
                <a:solidFill>
                  <a:schemeClr val="tx1"/>
                </a:solidFill>
              </a:rPr>
              <a:t>, педагоги, дети)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Внести изменения в календарный график, режим работы, правила внутреннего распорядка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Проводить анализ сайтов, ресурсов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Обеспечить </a:t>
            </a:r>
            <a:r>
              <a:rPr lang="ru-RU" sz="1600" dirty="0"/>
              <a:t>работу административной команды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Наладить систему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ВЗАИМООБУЧЕНИЯ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учителей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686</Words>
  <Application>Microsoft Office PowerPoint</Application>
  <PresentationFormat>Экран (16:9)</PresentationFormat>
  <Paragraphs>134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Oswald</vt:lpstr>
      <vt:lpstr>Calibri</vt:lpstr>
      <vt:lpstr>Times New Roman</vt:lpstr>
      <vt:lpstr>Тема Office</vt:lpstr>
      <vt:lpstr>Дистанционное обучение: в вопросах и ответах навигаторы для: школьника  родителя классного руководителя учителя-предметника администрации школы директора школы</vt:lpstr>
      <vt:lpstr>Дистант, В ЧЕМ отличие ?</vt:lpstr>
      <vt:lpstr>Презентация PowerPoint</vt:lpstr>
      <vt:lpstr> ДЛЯ  ШКОЛЬНИКА</vt:lpstr>
      <vt:lpstr>ДЛЯ  РОДИТЕЛЯ</vt:lpstr>
      <vt:lpstr>ДЛЯ  КЛАССНОГО РУКОВОДИТЕЛЯ</vt:lpstr>
      <vt:lpstr>ДЛЯ  УЧИТЕЛЯ-ПРЕДМЕТНИКА</vt:lpstr>
      <vt:lpstr>ДЛЯ  АДМИНИСТРАЦИИ ШКОЛЫ</vt:lpstr>
      <vt:lpstr>ДЛЯ  ДИРЕКТОРА ШКОЛЫ</vt:lpstr>
      <vt:lpstr>ПЛАН ВВЕДЕНИЯ ДИСТАНТА В ШКОЛЕ</vt:lpstr>
      <vt:lpstr>ЧТО ПОМОЖЕТ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Метапредметные задания: от решения задач к поискам смыслов</dc:title>
  <dc:creator>maltv70</dc:creator>
  <cp:lastModifiedBy>Ольга Балакшина</cp:lastModifiedBy>
  <cp:revision>75</cp:revision>
  <dcterms:modified xsi:type="dcterms:W3CDTF">2020-04-01T16:28:56Z</dcterms:modified>
</cp:coreProperties>
</file>